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384" r:id="rId2"/>
    <p:sldId id="420" r:id="rId3"/>
    <p:sldId id="421" r:id="rId4"/>
    <p:sldId id="410" r:id="rId5"/>
    <p:sldId id="411" r:id="rId6"/>
    <p:sldId id="412" r:id="rId7"/>
    <p:sldId id="424" r:id="rId8"/>
    <p:sldId id="425" r:id="rId9"/>
    <p:sldId id="427" r:id="rId10"/>
    <p:sldId id="428" r:id="rId11"/>
    <p:sldId id="429" r:id="rId12"/>
    <p:sldId id="430" r:id="rId13"/>
    <p:sldId id="431" r:id="rId14"/>
    <p:sldId id="432" r:id="rId15"/>
    <p:sldId id="433" r:id="rId16"/>
    <p:sldId id="426" r:id="rId17"/>
    <p:sldId id="434" r:id="rId18"/>
    <p:sldId id="435" r:id="rId19"/>
    <p:sldId id="436" r:id="rId20"/>
    <p:sldId id="437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31"/>
    <p:restoredTop sz="94772"/>
  </p:normalViewPr>
  <p:slideViewPr>
    <p:cSldViewPr snapToGrid="0">
      <p:cViewPr>
        <p:scale>
          <a:sx n="139" d="100"/>
          <a:sy n="139" d="100"/>
        </p:scale>
        <p:origin x="688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C9487-E1C1-994B-B15B-DC5A5C94B1D8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D72CF-8E5C-534F-A99C-01678F206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223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D72CF-8E5C-534F-A99C-01678F206D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50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D72CF-8E5C-534F-A99C-01678F206D3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415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D72CF-8E5C-534F-A99C-01678F206D3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258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23000-1CA8-6AD5-3D89-96DB81E52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40D74A-BA05-4927-E183-831891DE04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1D598B-4C7C-34B9-3DFD-F02B92FB6B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6A4917-1B10-81A2-91CB-167083A86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D72CF-8E5C-534F-A99C-01678F206D3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06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B21B3-382A-6ABB-DB16-CD1A5173E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B6B5C5-E88C-6DB2-2DBE-F02B28EDF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7B508B-C4D8-42FA-627A-60AA39BD8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F97A3-D038-B0C7-1121-D8818387AB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D72CF-8E5C-534F-A99C-01678F206D3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43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E9454-01FE-AB44-7926-EA912546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1BEF7E-283C-8AB0-ABF1-89D8FD5762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14FB1D-3E04-0103-333F-EE9E7C6CC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E2E75-B583-B614-92C2-9E9720246C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D72CF-8E5C-534F-A99C-01678F206D3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60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9A6BF-B90D-0F45-28EB-62EC9FE9B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05EF33-6B75-7231-C93D-3EECC7BD6A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A0643-843C-B868-E3F7-432A16630D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332900-EE44-4FA6-D547-48274D4EAB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D72CF-8E5C-534F-A99C-01678F206D3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0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21C8C-AE9F-7A1B-B81D-EB39445EC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F6D28E-2AD5-8384-5E70-5218FC7EE9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ADEB4-EDE9-1DCB-DC62-C38E6E79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C1524-5044-AB74-AABD-73073D0A3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D8304-ABE0-E56C-6B95-0CC535552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19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97A0-7F85-1987-6B58-60050A277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B393E-FA47-A4DF-1E6F-1BCE3F2924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7B97-C296-E34A-74A0-BD1905C4D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BFEAE-CA83-07A1-087B-DC47812C28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06D27-5FEB-98D8-1335-2AD2188AD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1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2A56F-58F6-5772-F38B-DC8D1B7398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3178E0-FCC9-227E-7D87-6F8DA27355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703CF-BE49-DD25-D6A4-194370B43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162D4-CC65-0D08-315B-4B22BD02B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B1586-8FE2-9E52-F3C2-BD5C94D2C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158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C713-898D-740D-A442-952D677E6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D22276-20C3-6982-92A2-FE214CD7CA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26393C-727D-0FCF-11F9-6B4DBAE64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AAF84-D92C-1F93-322E-3E7E7281F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ED8BB3-C881-5D72-4B2E-849A03C4C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87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A83D-7DC0-B67E-8158-6E0075387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182988-E814-B031-5420-238208AB0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D1BC7-5B62-0F40-5451-32CB1F64B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B61D02-BD0B-2AC8-F265-51CF0D28DC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9A2BE-2987-F5C8-05F3-323404F2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89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B7717D-7F38-5837-33DC-5B52E418D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F3DC9-16C1-03BC-39A6-DDB0784C7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BC6396-8012-5AE5-5053-E6AE77954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9DEF73-AF23-156D-CB01-E9E2825AD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AAECB-D3CD-A273-95A2-D5102BF03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3321E-BE78-7D73-6724-49196AF5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98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7325-0B53-DD75-F613-1B2A601B2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2FC89E-2C17-2A37-8BB0-7140C045A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64992F-D826-68DD-0018-4EA5E5BB7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2C9EAD-CBC6-6238-7781-2037B08B4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456A8C-7142-73F6-98C2-2E7F3BB66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5A2E30-FE09-5A90-B6EF-5D1E2CC24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E19AB3-2681-4032-9C8D-154E327B9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035BBF-69A9-9C18-D14A-955C0A88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6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D9013-7E63-1311-DFA2-3EA7D9683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FABE9A-CD47-1575-D47A-31AD78B01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97C0CB-71CE-D56E-B8B9-49D2ABCA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5B0887-0121-5565-48DF-6DB92135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281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319B38-ACDA-7260-82E4-498F938CC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856849-5D3F-2942-CB88-8ED168C78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E5001-C0D0-7CE5-358D-0338CF9D3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91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DCE04-0CFE-7FAA-514A-38509FF4F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73128-5D62-744A-B791-18AA8484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89920-EA68-68A2-55EE-BD436CB10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C09568-04CD-FE29-63DF-60CE13F4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94EA6-E3A9-7817-C09F-11F651484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6F0596-EEBD-CE5F-0024-77E4449DD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37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DEAE7-979D-16B0-7649-B9D8362A7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4EF4EA-B50A-4FEC-52C0-AC0548C69A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B9A03-98F2-9096-93BA-534C922045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FEC0BB-2953-C6CB-DDDD-09882F78C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3FC06-55FB-6927-2A47-9013AA95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70830-F11C-4B54-6E4A-9AAE0926A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532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5B23FC-23E7-466E-4E2E-B57226AC8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A5722-BF75-7392-983B-E594BE5958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3C713-3B79-116E-EB62-F90F9E93F2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FC9266-2954-784D-A883-18B9084478F1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18BA8-0A20-434C-9BBD-08E21F6E7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B9EA3-EF85-9970-1C09-988E29F22B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774224-1BEF-4641-A38E-48B118E7B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138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5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25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13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410C8-C4BB-B445-9160-FD8E8E1A818E}"/>
              </a:ext>
            </a:extLst>
          </p:cNvPr>
          <p:cNvSpPr txBox="1"/>
          <p:nvPr/>
        </p:nvSpPr>
        <p:spPr>
          <a:xfrm>
            <a:off x="526774" y="0"/>
            <a:ext cx="11463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rial"/>
                <a:cs typeface="Arial"/>
              </a:rPr>
              <a:t>mouse CD16 not strong as human CD16 stimulation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D592BD-60DA-FF24-7196-23ADBC2E5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96" y="584775"/>
            <a:ext cx="8376955" cy="601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01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54E3-BB96-6987-530F-5F5A60599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4677" y="259142"/>
            <a:ext cx="10515600" cy="1325563"/>
          </a:xfrm>
        </p:spPr>
        <p:txBody>
          <a:bodyPr/>
          <a:lstStyle/>
          <a:p>
            <a:r>
              <a:rPr lang="en-US" dirty="0"/>
              <a:t>Loss landscape in training data</a:t>
            </a: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kon</a:t>
            </a:r>
            <a:r>
              <a:rPr lang="en-US" dirty="0"/>
              <a:t>, </a:t>
            </a:r>
            <a:r>
              <a:rPr lang="en-US" dirty="0" err="1"/>
              <a:t>koff</a:t>
            </a:r>
            <a:r>
              <a:rPr lang="en-US" dirty="0"/>
              <a:t>, loss)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C17EA0-FE15-142F-B67F-797870B6494E}"/>
              </a:ext>
            </a:extLst>
          </p:cNvPr>
          <p:cNvSpPr txBox="1"/>
          <p:nvPr/>
        </p:nvSpPr>
        <p:spPr>
          <a:xfrm>
            <a:off x="9960429" y="27476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16,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2809D-7D4B-92A6-6F71-84DF0EA06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50" y="2695447"/>
            <a:ext cx="4293588" cy="3341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628F5B8-7A72-B54A-D43F-D015ECED1130}"/>
              </a:ext>
            </a:extLst>
          </p:cNvPr>
          <p:cNvSpPr txBox="1"/>
          <p:nvPr/>
        </p:nvSpPr>
        <p:spPr>
          <a:xfrm>
            <a:off x="1771141" y="2273696"/>
            <a:ext cx="12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40000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BC404D-7C8E-E27E-DB0B-A9404B4B0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6638" y="2797627"/>
            <a:ext cx="3904869" cy="30806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E6B4A83-B96A-0CDE-0BAD-53DA03507B63}"/>
              </a:ext>
            </a:extLst>
          </p:cNvPr>
          <p:cNvSpPr txBox="1"/>
          <p:nvPr/>
        </p:nvSpPr>
        <p:spPr>
          <a:xfrm>
            <a:off x="6105266" y="2401768"/>
            <a:ext cx="117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28B1D22-F2BC-95B4-6BAD-DA14DDA95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3928" y="2890156"/>
            <a:ext cx="3670300" cy="301465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639E8D-CFB1-6A3C-5D6D-A2E68EE5D3A1}"/>
              </a:ext>
            </a:extLst>
          </p:cNvPr>
          <p:cNvSpPr txBox="1"/>
          <p:nvPr/>
        </p:nvSpPr>
        <p:spPr>
          <a:xfrm>
            <a:off x="9728973" y="2476160"/>
            <a:ext cx="105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data</a:t>
            </a:r>
          </a:p>
        </p:txBody>
      </p:sp>
    </p:spTree>
    <p:extLst>
      <p:ext uri="{BB962C8B-B14F-4D97-AF65-F5344CB8AC3E}">
        <p14:creationId xmlns:p14="http://schemas.microsoft.com/office/powerpoint/2010/main" val="1999321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E2B7B-DAA6-1FB4-42C6-7571BAD13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7887-89BC-2DB0-CFA3-69ADDEC4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141" y="233031"/>
            <a:ext cx="10515600" cy="1325563"/>
          </a:xfrm>
        </p:spPr>
        <p:txBody>
          <a:bodyPr/>
          <a:lstStyle/>
          <a:p>
            <a:r>
              <a:rPr lang="en-US" dirty="0"/>
              <a:t>Loss landscape in training data</a:t>
            </a:r>
            <a:br>
              <a:rPr lang="en-US" dirty="0"/>
            </a:br>
            <a:r>
              <a:rPr lang="en-US" dirty="0"/>
              <a:t>(C1, C2,loss)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11586-26C4-E244-EAB2-EE4D75519E5F}"/>
              </a:ext>
            </a:extLst>
          </p:cNvPr>
          <p:cNvSpPr txBox="1"/>
          <p:nvPr/>
        </p:nvSpPr>
        <p:spPr>
          <a:xfrm>
            <a:off x="9960429" y="27476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16, 2025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38BBD1-83BF-20AC-5808-F1B16AC3750C}"/>
              </a:ext>
            </a:extLst>
          </p:cNvPr>
          <p:cNvSpPr txBox="1"/>
          <p:nvPr/>
        </p:nvSpPr>
        <p:spPr>
          <a:xfrm>
            <a:off x="1771141" y="2077754"/>
            <a:ext cx="1297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40000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97CDD-14C6-D0FB-9ACB-9823381E66BC}"/>
              </a:ext>
            </a:extLst>
          </p:cNvPr>
          <p:cNvSpPr txBox="1"/>
          <p:nvPr/>
        </p:nvSpPr>
        <p:spPr>
          <a:xfrm>
            <a:off x="5509012" y="2082500"/>
            <a:ext cx="1173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2C5EE2-53DF-1DEC-D7B5-637FFA365E90}"/>
              </a:ext>
            </a:extLst>
          </p:cNvPr>
          <p:cNvSpPr txBox="1"/>
          <p:nvPr/>
        </p:nvSpPr>
        <p:spPr>
          <a:xfrm>
            <a:off x="9435157" y="2077754"/>
            <a:ext cx="105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5630330-67D9-5FCC-259D-75D2BDAD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86" y="2567220"/>
            <a:ext cx="3670300" cy="2895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29E0EC-2BA7-684D-B9F8-B91FFD60D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0" y="2567220"/>
            <a:ext cx="3619500" cy="2895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E5DE1D2-A497-BAA2-4FAC-64029DB456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4714" y="2567220"/>
            <a:ext cx="36195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56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F023F-2001-A9F8-8434-319669CB8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45946-33F7-6489-EC9E-BF89DC1C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141" y="233031"/>
            <a:ext cx="10515600" cy="1325563"/>
          </a:xfrm>
        </p:spPr>
        <p:txBody>
          <a:bodyPr/>
          <a:lstStyle/>
          <a:p>
            <a:r>
              <a:rPr lang="en-US" dirty="0"/>
              <a:t>Loss landscape in training data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B87781-251E-F7A6-ED28-11D119C6C3BE}"/>
              </a:ext>
            </a:extLst>
          </p:cNvPr>
          <p:cNvSpPr txBox="1"/>
          <p:nvPr/>
        </p:nvSpPr>
        <p:spPr>
          <a:xfrm>
            <a:off x="9960429" y="27476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16, 2025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FFF161A-987E-0CC8-959B-FB6F7AF88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063632"/>
            <a:ext cx="7066547" cy="528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40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8B4E8-44E3-05C1-0EC0-27C476521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8B89-B38C-613F-6843-36DF8743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1857" y="-388780"/>
            <a:ext cx="10515600" cy="1325563"/>
          </a:xfrm>
        </p:spPr>
        <p:txBody>
          <a:bodyPr/>
          <a:lstStyle/>
          <a:p>
            <a:r>
              <a:rPr lang="en-US" dirty="0"/>
              <a:t>Fit with minimum MSE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E159D-274D-EBFC-D2F4-9F0495E3A32B}"/>
              </a:ext>
            </a:extLst>
          </p:cNvPr>
          <p:cNvSpPr txBox="1"/>
          <p:nvPr/>
        </p:nvSpPr>
        <p:spPr>
          <a:xfrm>
            <a:off x="10214429" y="132391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16, 2025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79FBDB-B5DD-7744-EDAA-963688D795C5}"/>
              </a:ext>
            </a:extLst>
          </p:cNvPr>
          <p:cNvSpPr txBox="1"/>
          <p:nvPr/>
        </p:nvSpPr>
        <p:spPr>
          <a:xfrm>
            <a:off x="5378496" y="379590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46L+53V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884125-ADC0-78FC-C09F-49238C64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350" y="813658"/>
            <a:ext cx="3289300" cy="240329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3A8732-3FC8-45E6-DA82-81830C682E41}"/>
              </a:ext>
            </a:extLst>
          </p:cNvPr>
          <p:cNvSpPr txBox="1"/>
          <p:nvPr/>
        </p:nvSpPr>
        <p:spPr>
          <a:xfrm>
            <a:off x="4673385" y="5602351"/>
            <a:ext cx="67056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kon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=0.0002556866840478</a:t>
            </a:r>
          </a:p>
          <a:p>
            <a:r>
              <a:rPr 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koff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=0.06913953757773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C1=349395.40798055363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C2=5.449714015283929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g=0.0048108432350435</a:t>
            </a:r>
          </a:p>
          <a:p>
            <a:r>
              <a:rPr lang="en-US" sz="1200" dirty="0"/>
              <a:t>(SSR error)**0.25 = 388.00586091362686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2D721C7-0DE4-555A-71EE-A13C111029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700" y="3216951"/>
            <a:ext cx="3282950" cy="23729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5E70A0-CD3F-2CA6-2546-474B776BD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537" y="813658"/>
            <a:ext cx="3282951" cy="24492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DBB3971-43CA-93AE-F010-34C2FFCBB5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537" y="3254204"/>
            <a:ext cx="3436047" cy="24492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FDBAF7-7127-C476-EC8C-754C45FE2FEC}"/>
              </a:ext>
            </a:extLst>
          </p:cNvPr>
          <p:cNvSpPr txBox="1"/>
          <p:nvPr/>
        </p:nvSpPr>
        <p:spPr>
          <a:xfrm>
            <a:off x="1503617" y="395609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46L+50F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0FC4B9-C8AB-258B-959C-BB657809C277}"/>
              </a:ext>
            </a:extLst>
          </p:cNvPr>
          <p:cNvSpPr txBox="1"/>
          <p:nvPr/>
        </p:nvSpPr>
        <p:spPr>
          <a:xfrm>
            <a:off x="570484" y="5657671"/>
            <a:ext cx="6680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kon</a:t>
            </a:r>
            <a:r>
              <a:rPr lang="en-US" sz="1200" dirty="0"/>
              <a:t>=0.0002556866840478</a:t>
            </a:r>
          </a:p>
          <a:p>
            <a:r>
              <a:rPr lang="en-US" sz="1200" dirty="0" err="1"/>
              <a:t>koff</a:t>
            </a:r>
            <a:r>
              <a:rPr lang="en-US" sz="1200" dirty="0"/>
              <a:t>=0.06913953757773</a:t>
            </a:r>
          </a:p>
          <a:p>
            <a:r>
              <a:rPr lang="en-US" sz="1200" dirty="0"/>
              <a:t>C1=349395.40798055363</a:t>
            </a:r>
          </a:p>
          <a:p>
            <a:r>
              <a:rPr lang="en-US" sz="1200" dirty="0"/>
              <a:t>C2=5.449714015283929</a:t>
            </a:r>
          </a:p>
          <a:p>
            <a:r>
              <a:rPr lang="en-US" sz="1200" dirty="0"/>
              <a:t>g=0.0048108432350435</a:t>
            </a:r>
          </a:p>
          <a:p>
            <a:r>
              <a:rPr lang="en-US" sz="1200" dirty="0"/>
              <a:t> (SSR error)**0.25 = 388.00586091362686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C28EFF-C049-813B-1472-D77EF38E9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9657" y="801076"/>
            <a:ext cx="3173343" cy="23078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FC3A5F9-076A-56DF-BFF2-C4FAB922D717}"/>
              </a:ext>
            </a:extLst>
          </p:cNvPr>
          <p:cNvSpPr txBox="1"/>
          <p:nvPr/>
        </p:nvSpPr>
        <p:spPr>
          <a:xfrm>
            <a:off x="9679986" y="425183"/>
            <a:ext cx="6623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5DEB0AE-5B47-6D2D-7D7A-219267EF8A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7766" y="3178874"/>
            <a:ext cx="3282949" cy="23729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314C27-FF15-696D-A3A3-EA4E564BE4E4}"/>
              </a:ext>
            </a:extLst>
          </p:cNvPr>
          <p:cNvSpPr txBox="1"/>
          <p:nvPr/>
        </p:nvSpPr>
        <p:spPr>
          <a:xfrm>
            <a:off x="8534755" y="5633398"/>
            <a:ext cx="66929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kon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=0.0011878061859531</a:t>
            </a:r>
          </a:p>
          <a:p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b="0" i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koff</a:t>
            </a:r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=0.7262623752973189</a:t>
            </a:r>
          </a:p>
          <a:p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C1=25722.534526690044 </a:t>
            </a:r>
          </a:p>
          <a:p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C2=2.3872004256823565 </a:t>
            </a:r>
          </a:p>
          <a:p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g=0.0017165718604975 </a:t>
            </a:r>
          </a:p>
          <a:p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(SSR error)**0.25 = 212.75189931517218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0165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A2A80E-4142-7A0A-6E84-6BFF27C59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CE6E6-17C3-E3F5-F736-ACC51B2F6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between training data and 46L_50F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5A501-B5CB-A415-47AE-039F128AE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562" y="1781047"/>
            <a:ext cx="6584486" cy="4788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99521A-185B-BF66-2987-7DB0FB450584}"/>
              </a:ext>
            </a:extLst>
          </p:cNvPr>
          <p:cNvSpPr txBox="1"/>
          <p:nvPr/>
        </p:nvSpPr>
        <p:spPr>
          <a:xfrm>
            <a:off x="9960429" y="27476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18, 2025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92283D-CADF-13E9-9042-199D5CE790D2}"/>
              </a:ext>
            </a:extLst>
          </p:cNvPr>
          <p:cNvSpPr/>
          <p:nvPr/>
        </p:nvSpPr>
        <p:spPr>
          <a:xfrm>
            <a:off x="2997358" y="1972208"/>
            <a:ext cx="370115" cy="6267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899FED-0EAB-081D-8DA5-C4A5CE3EB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3630" y="1269671"/>
            <a:ext cx="1899659" cy="135408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80E6C3-F3C7-CCA0-764A-E0B133EA84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3289" y="1269671"/>
            <a:ext cx="1899659" cy="135408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30DA719-6FB9-5C83-D2C9-3D0BE0019CB8}"/>
              </a:ext>
            </a:extLst>
          </p:cNvPr>
          <p:cNvSpPr/>
          <p:nvPr/>
        </p:nvSpPr>
        <p:spPr>
          <a:xfrm>
            <a:off x="3367473" y="2949556"/>
            <a:ext cx="370115" cy="6267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6CE3B56-E54B-D999-52D7-8F029F1ABF73}"/>
              </a:ext>
            </a:extLst>
          </p:cNvPr>
          <p:cNvCxnSpPr>
            <a:cxnSpLocks/>
          </p:cNvCxnSpPr>
          <p:nvPr/>
        </p:nvCxnSpPr>
        <p:spPr>
          <a:xfrm flipH="1">
            <a:off x="3458817" y="2077278"/>
            <a:ext cx="424813" cy="18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6FFD9C9-3D34-AF85-61D7-2770935101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275" y="2893027"/>
            <a:ext cx="1592013" cy="113479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9CE1CE1-37B7-84C6-A858-F07B2E688523}"/>
              </a:ext>
            </a:extLst>
          </p:cNvPr>
          <p:cNvCxnSpPr>
            <a:cxnSpLocks/>
          </p:cNvCxnSpPr>
          <p:nvPr/>
        </p:nvCxnSpPr>
        <p:spPr>
          <a:xfrm flipH="1">
            <a:off x="3766463" y="3170986"/>
            <a:ext cx="424813" cy="18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A3059EB-CF98-801E-6082-807D5C5F286F}"/>
              </a:ext>
            </a:extLst>
          </p:cNvPr>
          <p:cNvSpPr/>
          <p:nvPr/>
        </p:nvSpPr>
        <p:spPr>
          <a:xfrm>
            <a:off x="3182415" y="4446292"/>
            <a:ext cx="370115" cy="6267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0A2D771-3C9D-1BC6-3EB0-59337CEB86ED}"/>
              </a:ext>
            </a:extLst>
          </p:cNvPr>
          <p:cNvCxnSpPr>
            <a:cxnSpLocks/>
          </p:cNvCxnSpPr>
          <p:nvPr/>
        </p:nvCxnSpPr>
        <p:spPr>
          <a:xfrm flipH="1">
            <a:off x="3367472" y="4477437"/>
            <a:ext cx="424813" cy="1838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641DE154-0C7D-8E1A-11A4-2523D7EBA2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6463" y="4305778"/>
            <a:ext cx="1592014" cy="11347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85232C1-A08F-38CA-37BC-A4FFE7895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8477" y="4289952"/>
            <a:ext cx="1581172" cy="114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070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2F03A-5E3B-4A80-9273-96382996A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0338D-FF44-DD4C-F0B6-C0C4D718B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between training data and 46L_50F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055C4-4D07-153E-3D9E-80EF97A4BA0B}"/>
              </a:ext>
            </a:extLst>
          </p:cNvPr>
          <p:cNvSpPr txBox="1"/>
          <p:nvPr/>
        </p:nvSpPr>
        <p:spPr>
          <a:xfrm>
            <a:off x="9960429" y="27476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18, 2025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A88740-1216-CEB0-784A-A0A5C771D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55" y="1781048"/>
            <a:ext cx="2938440" cy="21250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DA977D-E7C6-C185-EE8F-8532D14DC085}"/>
              </a:ext>
            </a:extLst>
          </p:cNvPr>
          <p:cNvSpPr txBox="1"/>
          <p:nvPr/>
        </p:nvSpPr>
        <p:spPr>
          <a:xfrm>
            <a:off x="3210340" y="1888434"/>
            <a:ext cx="24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GRU estimates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532E49-932A-9E72-C36B-244E31EE3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113" y="1781048"/>
            <a:ext cx="2981231" cy="212503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1C912C-EDC5-F6AA-9044-1D14749510D0}"/>
              </a:ext>
            </a:extLst>
          </p:cNvPr>
          <p:cNvSpPr txBox="1"/>
          <p:nvPr/>
        </p:nvSpPr>
        <p:spPr>
          <a:xfrm>
            <a:off x="263604" y="1418205"/>
            <a:ext cx="761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[1.83199672e-01 1.95395544e-01 2.73346353e+05 3.43676670e+00 1.00015227e-04]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9FDCD0-93ED-3ABB-451C-4D0CB2E1B7AB}"/>
              </a:ext>
            </a:extLst>
          </p:cNvPr>
          <p:cNvSpPr txBox="1"/>
          <p:nvPr/>
        </p:nvSpPr>
        <p:spPr>
          <a:xfrm>
            <a:off x="3516195" y="5857460"/>
            <a:ext cx="2434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GRU estimates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22B6A8E-C1E8-C950-5734-592C2021A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64" y="4367845"/>
            <a:ext cx="2981231" cy="212503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AFCBD324-43E7-F278-ED50-7F9BF09972D2}"/>
              </a:ext>
            </a:extLst>
          </p:cNvPr>
          <p:cNvSpPr txBox="1"/>
          <p:nvPr/>
        </p:nvSpPr>
        <p:spPr>
          <a:xfrm>
            <a:off x="22528" y="4086037"/>
            <a:ext cx="60976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dirty="0">
                <a:effectLst/>
                <a:latin typeface="Menlo" panose="020B0609030804020204" pitchFamily="49" charset="0"/>
              </a:rPr>
              <a:t>[7.71255292e-02 6.78470036e-02 1.00008997e+03 5.64969114e+00 1.00015227e-04]</a:t>
            </a:r>
            <a:endParaRPr lang="en-US" sz="10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F9395CE-468E-9D3A-BFAB-F8B36F7CF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929" y="4209147"/>
            <a:ext cx="3270210" cy="2363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C193156-C1D5-1D1E-BC6B-0808C5CD9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1138" y="4765233"/>
            <a:ext cx="2295939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69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4B08B-EC04-F60A-3F8B-37F6800D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Three features included in training</a:t>
            </a:r>
            <a:br>
              <a:rPr lang="en-US" dirty="0"/>
            </a:br>
            <a:r>
              <a:rPr lang="en-US" dirty="0"/>
              <a:t>(mean Ca, h, </a:t>
            </a:r>
            <a:r>
              <a:rPr lang="en-US" dirty="0" err="1"/>
              <a:t>pZAP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42231-B566-C2E4-C500-1D3CF6F93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342" y="197551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Epoch [32/200], Train Loss: 0.0058, Validation Loss: 0.0052 -- Model saved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EA6B9E-5C8A-8B94-3AD3-CDCB19AF8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3429000"/>
            <a:ext cx="4457700" cy="32974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6D67F8-77F4-4A0D-EDCD-2A990CDC6D2C}"/>
              </a:ext>
            </a:extLst>
          </p:cNvPr>
          <p:cNvSpPr txBox="1"/>
          <p:nvPr/>
        </p:nvSpPr>
        <p:spPr>
          <a:xfrm>
            <a:off x="7315200" y="4353027"/>
            <a:ext cx="1758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files 11738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D7AF62-9E38-C7FA-9DD1-0DE8204676D2}"/>
              </a:ext>
            </a:extLst>
          </p:cNvPr>
          <p:cNvSpPr txBox="1"/>
          <p:nvPr/>
        </p:nvSpPr>
        <p:spPr>
          <a:xfrm>
            <a:off x="7315200" y="3966522"/>
            <a:ext cx="254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Training with 40000 files</a:t>
            </a:r>
          </a:p>
        </p:txBody>
      </p:sp>
    </p:spTree>
    <p:extLst>
      <p:ext uri="{BB962C8B-B14F-4D97-AF65-F5344CB8AC3E}">
        <p14:creationId xmlns:p14="http://schemas.microsoft.com/office/powerpoint/2010/main" val="3353697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C23810-F6B8-CDCF-E9EC-123357E1B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75" y="622241"/>
            <a:ext cx="3291840" cy="234643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A3EA3D-E997-06AC-BD30-B094B62E028D}"/>
              </a:ext>
            </a:extLst>
          </p:cNvPr>
          <p:cNvSpPr txBox="1"/>
          <p:nvPr/>
        </p:nvSpPr>
        <p:spPr>
          <a:xfrm>
            <a:off x="6531" y="3157551"/>
            <a:ext cx="41777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[1.00061715e-04 1.00012748e-03 4.20612416e+05 </a:t>
            </a:r>
          </a:p>
          <a:p>
            <a:r>
              <a:rPr lang="en-US" sz="1400" dirty="0"/>
              <a:t>1.99623446e+00 1.70433662e-02]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F93C5-E859-EFBA-1DB4-05112536A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170" y="613186"/>
            <a:ext cx="3153157" cy="2247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696B49-5092-0F05-AA21-B67FAF4C65E7}"/>
              </a:ext>
            </a:extLst>
          </p:cNvPr>
          <p:cNvSpPr txBox="1"/>
          <p:nvPr/>
        </p:nvSpPr>
        <p:spPr>
          <a:xfrm>
            <a:off x="4073244" y="3137778"/>
            <a:ext cx="6093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[1.00061715e-04, 1.00012748e-03, 5.27647189e+05, 1.14439540e+00,1.00015227e-04]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1125EE-04D8-197E-4692-4CA8BFB2AF43}"/>
              </a:ext>
            </a:extLst>
          </p:cNvPr>
          <p:cNvSpPr txBox="1"/>
          <p:nvPr/>
        </p:nvSpPr>
        <p:spPr>
          <a:xfrm>
            <a:off x="8473059" y="3142916"/>
            <a:ext cx="6093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[1.00061715e-04 1.00012748e-03 3.83530883e+05 </a:t>
            </a:r>
          </a:p>
          <a:p>
            <a:r>
              <a:rPr lang="en-US" sz="1200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2.10395883e+00 1.61573372e-02]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07F350-5FAD-A9E1-AB21-DB4601C8B245}"/>
              </a:ext>
            </a:extLst>
          </p:cNvPr>
          <p:cNvSpPr txBox="1"/>
          <p:nvPr/>
        </p:nvSpPr>
        <p:spPr>
          <a:xfrm>
            <a:off x="1909978" y="252909"/>
            <a:ext cx="592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A1DFFC-6E1C-1864-A7E1-F05D9B061C31}"/>
              </a:ext>
            </a:extLst>
          </p:cNvPr>
          <p:cNvSpPr txBox="1"/>
          <p:nvPr/>
        </p:nvSpPr>
        <p:spPr>
          <a:xfrm>
            <a:off x="5946209" y="252909"/>
            <a:ext cx="444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30CF071-4A25-1791-F0A3-BA9A245CC89F}"/>
              </a:ext>
            </a:extLst>
          </p:cNvPr>
          <p:cNvSpPr txBox="1"/>
          <p:nvPr/>
        </p:nvSpPr>
        <p:spPr>
          <a:xfrm>
            <a:off x="9720600" y="272473"/>
            <a:ext cx="4442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Try3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E45AD84-7083-86B6-573B-FDD911B7BC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494" y="602468"/>
            <a:ext cx="3291840" cy="23464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3EC485-AD73-A196-780D-84077B75B180}"/>
              </a:ext>
            </a:extLst>
          </p:cNvPr>
          <p:cNvSpPr txBox="1"/>
          <p:nvPr/>
        </p:nvSpPr>
        <p:spPr>
          <a:xfrm>
            <a:off x="196465" y="4041927"/>
            <a:ext cx="7138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Epoch [41/200], Train Loss: 0.0279, </a:t>
            </a:r>
          </a:p>
          <a:p>
            <a:r>
              <a:rPr lang="en-US" sz="1400" dirty="0"/>
              <a:t>Validation Loss: 0.0263 -- Model saved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8BB29FA-2507-D5E7-798F-C8A6DFFC1BC5}"/>
              </a:ext>
            </a:extLst>
          </p:cNvPr>
          <p:cNvSpPr txBox="1"/>
          <p:nvPr/>
        </p:nvSpPr>
        <p:spPr>
          <a:xfrm>
            <a:off x="4616069" y="3971601"/>
            <a:ext cx="7138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Epoch [71/200], Train Loss: 0.0397, </a:t>
            </a:r>
          </a:p>
          <a:p>
            <a:r>
              <a:rPr lang="en-US" sz="1400" dirty="0"/>
              <a:t>Validation Loss: 0.0375 -- Model saved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D1CE78-79BD-D31B-455C-1EC0BF46763D}"/>
              </a:ext>
            </a:extLst>
          </p:cNvPr>
          <p:cNvSpPr txBox="1"/>
          <p:nvPr/>
        </p:nvSpPr>
        <p:spPr>
          <a:xfrm>
            <a:off x="8518072" y="3971601"/>
            <a:ext cx="71388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Epoch [191/200], Train Loss: 0.0245, </a:t>
            </a:r>
          </a:p>
          <a:p>
            <a:r>
              <a:rPr lang="en-US" sz="1400" dirty="0"/>
              <a:t>Validation Loss: 0.0238 -- Model saved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85FCAA-AA48-C229-C2F0-9E1FF6B1917F}"/>
              </a:ext>
            </a:extLst>
          </p:cNvPr>
          <p:cNvSpPr txBox="1"/>
          <p:nvPr/>
        </p:nvSpPr>
        <p:spPr>
          <a:xfrm>
            <a:off x="9965120" y="-9200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22, 2025</a:t>
            </a:r>
          </a:p>
        </p:txBody>
      </p:sp>
    </p:spTree>
    <p:extLst>
      <p:ext uri="{BB962C8B-B14F-4D97-AF65-F5344CB8AC3E}">
        <p14:creationId xmlns:p14="http://schemas.microsoft.com/office/powerpoint/2010/main" val="3073998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5C2CE6-A893-9033-96BC-19F34DAEC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02E80-81DA-3C8A-F35A-5E60378EA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09" y="-376319"/>
            <a:ext cx="10515600" cy="1325563"/>
          </a:xfrm>
        </p:spPr>
        <p:txBody>
          <a:bodyPr/>
          <a:lstStyle/>
          <a:p>
            <a:r>
              <a:rPr lang="en-US" dirty="0"/>
              <a:t>Fit with minimum 5 MSEs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3AD5C4-F499-2DBB-488F-510BBE198B40}"/>
              </a:ext>
            </a:extLst>
          </p:cNvPr>
          <p:cNvSpPr txBox="1"/>
          <p:nvPr/>
        </p:nvSpPr>
        <p:spPr>
          <a:xfrm>
            <a:off x="10214429" y="132391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22, 2025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3AC40A-6031-ACCD-EA66-36A253AF8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57" y="804981"/>
            <a:ext cx="3282951" cy="244922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7B9DEF5-7AA1-0A21-08B2-ACBEC9962086}"/>
              </a:ext>
            </a:extLst>
          </p:cNvPr>
          <p:cNvSpPr txBox="1"/>
          <p:nvPr/>
        </p:nvSpPr>
        <p:spPr>
          <a:xfrm>
            <a:off x="979643" y="343316"/>
            <a:ext cx="1425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46L+50F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E294BA2-C92D-E6C4-FE1F-CEDE8FBEB068}"/>
              </a:ext>
            </a:extLst>
          </p:cNvPr>
          <p:cNvSpPr txBox="1"/>
          <p:nvPr/>
        </p:nvSpPr>
        <p:spPr>
          <a:xfrm>
            <a:off x="3450108" y="5132864"/>
            <a:ext cx="933602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estimate_sets</a:t>
            </a:r>
            <a:r>
              <a:rPr lang="en-US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= [[0.055000749940834, 0.0679472954711275, 99211.25556948685, 1.1964140281878095, 0.0051028482720157, 508.5422374792354],</a:t>
            </a:r>
          </a:p>
          <a:p>
            <a:r>
              <a:rPr lang="en-US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[0.007550648347729798, 0.1264864343326455, 139779.58458072387, 1.6932404238008547, 0.0052055522153123, 517.0585120176187],</a:t>
            </a:r>
          </a:p>
          <a:p>
            <a:r>
              <a:rPr lang="en-US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[0.0059312685574617, 0.3245796455171876, 514349.41762855026, 6.744162489789719, 0.004412609514731, 519.6179396802739],</a:t>
            </a:r>
          </a:p>
          <a:p>
            <a:r>
              <a:rPr lang="en-US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[0.0004266162498309, 0.064360556902842, 371901.61190611974, 5.096381218835008, 0.0042255996105422, 527.7057535147328],</a:t>
            </a:r>
          </a:p>
          <a:p>
            <a:r>
              <a:rPr lang="en-US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[0.0014372722181789, 0.0293351537867336, 103951.96014160308, 1.0904446173674869, 0.0057668544887191, 530.1060401615332],</a:t>
            </a:r>
          </a:p>
          <a:p>
            <a:r>
              <a:rPr lang="en-US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[0.011020869768898, 0.0365928282572078, 102333.8792869549, 1.3214381668745236, 0.0045607476326856, 530.7068471598345],</a:t>
            </a:r>
          </a:p>
          <a:p>
            <a:r>
              <a:rPr lang="en-US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[0.0002995588630305, 0.0041292650259886, 195141.0960632267, 2.181455240389088, 0.0050827541172782, 536.2510263854277],</a:t>
            </a:r>
          </a:p>
          <a:p>
            <a:r>
              <a:rPr lang="en-US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[0.06111381323548631, 0.38210985095925, 294467.01905085327, 3.333081847482896, 0.0059209527090224, 544.3165998758168]]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FB6F45-F71A-1408-433B-8971D39A7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54" y="3185192"/>
            <a:ext cx="3038190" cy="18844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06D734-4EFF-D5BD-CC4D-2877152BF7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792" y="3272451"/>
            <a:ext cx="2756823" cy="17971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35EAC75-2CE2-6C86-3132-BCC74F0E88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3615" y="3283034"/>
            <a:ext cx="2880443" cy="18558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404DE7-3D38-AEE4-72F0-AB2F52472D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4463" y="3328416"/>
            <a:ext cx="2756823" cy="1810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E5857B-23C0-2BAD-3BD9-3B5766EA08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158" y="5069638"/>
            <a:ext cx="2880359" cy="17865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94EB55E-D536-B961-1A8B-00A81F1C6C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2562" y="928482"/>
            <a:ext cx="2880443" cy="205318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66A47C6-718A-2BE3-7D0F-16690380D64C}"/>
              </a:ext>
            </a:extLst>
          </p:cNvPr>
          <p:cNvSpPr txBox="1"/>
          <p:nvPr/>
        </p:nvSpPr>
        <p:spPr>
          <a:xfrm>
            <a:off x="5906907" y="1410233"/>
            <a:ext cx="533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FA457FD-CF47-3B82-2131-6CBEF503F377}"/>
              </a:ext>
            </a:extLst>
          </p:cNvPr>
          <p:cNvSpPr txBox="1"/>
          <p:nvPr/>
        </p:nvSpPr>
        <p:spPr>
          <a:xfrm>
            <a:off x="7217319" y="2167239"/>
            <a:ext cx="55688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Avg_estimates</a:t>
            </a:r>
            <a:r>
              <a:rPr lang="en-US" sz="10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=[1.40693111e-02, 1.22541817e-01, 2.45838766e+05, 3.16412856e+00,4.94269282e-03, 5.20606097e+02]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77705C-B48F-0369-6A53-C98A35E030CF}"/>
              </a:ext>
            </a:extLst>
          </p:cNvPr>
          <p:cNvSpPr/>
          <p:nvPr/>
        </p:nvSpPr>
        <p:spPr>
          <a:xfrm>
            <a:off x="539496" y="2724912"/>
            <a:ext cx="440147" cy="31601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46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40F4B-F909-8506-C659-226BE33CF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640" y="169"/>
            <a:ext cx="10515600" cy="1325563"/>
          </a:xfrm>
        </p:spPr>
        <p:txBody>
          <a:bodyPr/>
          <a:lstStyle/>
          <a:p>
            <a:r>
              <a:rPr lang="en-US" dirty="0"/>
              <a:t>GRU estimates </a:t>
            </a:r>
            <a:r>
              <a:rPr lang="en-US" dirty="0">
                <a:sym typeface="Wingdings" pitchFamily="2" charset="2"/>
              </a:rPr>
              <a:t> PSO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40768F-05D1-C44C-4102-05FBB44ABA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78" y="3163316"/>
            <a:ext cx="3670300" cy="261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B0BF05-F480-7D77-250B-81F4319DC590}"/>
              </a:ext>
            </a:extLst>
          </p:cNvPr>
          <p:cNvSpPr txBox="1"/>
          <p:nvPr/>
        </p:nvSpPr>
        <p:spPr>
          <a:xfrm>
            <a:off x="452628" y="1413689"/>
            <a:ext cx="66156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GRU estimates: </a:t>
            </a:r>
            <a:r>
              <a:rPr lang="en-US" sz="1200" b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[1.00061715e-04, 1.00012748e-03, 4.20612416e+05, 1.99623446e+00, 1.70433662e-02]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A5F34E-C63A-0FDC-8986-1E9CCD33A2A2}"/>
              </a:ext>
            </a:extLst>
          </p:cNvPr>
          <p:cNvSpPr txBox="1"/>
          <p:nvPr/>
        </p:nvSpPr>
        <p:spPr>
          <a:xfrm>
            <a:off x="482078" y="2054632"/>
            <a:ext cx="80238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10% of the GRU estimated values: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Lower bounds: [9.00555435e-05 9.00114732e-04 3.78551174e+05 1.79661101e+00 1.53390296e-02]</a:t>
            </a:r>
          </a:p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Upper bounds: [1.10067887e-04 1.10014023e-03 4.62673658e+05 2.19585791e+00 1.87477028e-02]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31A16-A451-2139-C0E6-CFE129A64F80}"/>
              </a:ext>
            </a:extLst>
          </p:cNvPr>
          <p:cNvSpPr txBox="1"/>
          <p:nvPr/>
        </p:nvSpPr>
        <p:spPr>
          <a:xfrm>
            <a:off x="1549133" y="2788920"/>
            <a:ext cx="1611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iter</a:t>
            </a:r>
            <a:r>
              <a:rPr lang="en-US" dirty="0"/>
              <a:t>=20 (9 min)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76A9EB-D42B-8DB6-2213-DB733FB97C75}"/>
              </a:ext>
            </a:extLst>
          </p:cNvPr>
          <p:cNvSpPr txBox="1"/>
          <p:nvPr/>
        </p:nvSpPr>
        <p:spPr>
          <a:xfrm>
            <a:off x="722882" y="5784580"/>
            <a:ext cx="31886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[9.49287971e-05 1.00414632e-03 4.20612760e+05 2.17532811e+00</a:t>
            </a:r>
          </a:p>
          <a:p>
            <a:r>
              <a:rPr lang="en-US" sz="800" dirty="0"/>
              <a:t> 1.59779089e-02]</a:t>
            </a:r>
          </a:p>
          <a:p>
            <a:r>
              <a:rPr lang="en-US" sz="800" dirty="0"/>
              <a:t>898943347467.5729</a:t>
            </a:r>
          </a:p>
          <a:p>
            <a:r>
              <a:rPr lang="en-US" sz="800" dirty="0"/>
              <a:t> residue ** (1/4) = 973.7177361596283</a:t>
            </a:r>
          </a:p>
          <a:p>
            <a:r>
              <a:rPr lang="en-US" sz="800" dirty="0"/>
              <a:t>The time taken for the process is 9.071394014358521 min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CF8345-43FE-FF94-AF9D-F5A5143CFEE0}"/>
              </a:ext>
            </a:extLst>
          </p:cNvPr>
          <p:cNvSpPr txBox="1"/>
          <p:nvPr/>
        </p:nvSpPr>
        <p:spPr>
          <a:xfrm>
            <a:off x="10214429" y="132391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23, 2025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0BE70F6-5895-124F-46DA-4376D30DF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978" y="3053588"/>
            <a:ext cx="3670300" cy="2616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1741FC-A95D-EC72-9779-AE26AB77B062}"/>
              </a:ext>
            </a:extLst>
          </p:cNvPr>
          <p:cNvSpPr txBox="1"/>
          <p:nvPr/>
        </p:nvSpPr>
        <p:spPr>
          <a:xfrm>
            <a:off x="7700044" y="2722618"/>
            <a:ext cx="173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iter</a:t>
            </a:r>
            <a:r>
              <a:rPr lang="en-US" dirty="0"/>
              <a:t>=60 (26 min)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91D7D4-48CA-3799-4CD2-BFF6E09E0D7F}"/>
              </a:ext>
            </a:extLst>
          </p:cNvPr>
          <p:cNvSpPr txBox="1"/>
          <p:nvPr/>
        </p:nvSpPr>
        <p:spPr>
          <a:xfrm>
            <a:off x="7092696" y="5679440"/>
            <a:ext cx="33714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[9.28191150e-05 1.06552503e-03 4.20612677e+05 2.15738803e+00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1.57979532e-02]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868412167696.0894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residue ** (1/4) = 965.342607124885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The time taken for the process is 27.019087366263072 min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8D313DE-7C07-D8F6-8AEF-0B49CC67C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6865" y="708558"/>
            <a:ext cx="1656263" cy="118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99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3DE5A-A6B8-E09E-0677-64A46193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6406188-CAFD-7C2A-55F6-98FCB3487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002" y="1171184"/>
            <a:ext cx="4963141" cy="29737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65B2A7-E927-7412-BE71-C95915361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02" y="4613643"/>
            <a:ext cx="11915498" cy="1975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DE25B5-81CC-E391-DC3A-3E6E30236AD6}"/>
              </a:ext>
            </a:extLst>
          </p:cNvPr>
          <p:cNvSpPr txBox="1"/>
          <p:nvPr/>
        </p:nvSpPr>
        <p:spPr>
          <a:xfrm>
            <a:off x="-890023" y="117690"/>
            <a:ext cx="114634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latin typeface="Arial"/>
                <a:cs typeface="Arial"/>
              </a:rPr>
              <a:t>Difference in the ITAM numbers of adaptors </a:t>
            </a:r>
          </a:p>
        </p:txBody>
      </p:sp>
    </p:spTree>
    <p:extLst>
      <p:ext uri="{BB962C8B-B14F-4D97-AF65-F5344CB8AC3E}">
        <p14:creationId xmlns:p14="http://schemas.microsoft.com/office/powerpoint/2010/main" val="18449765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093F5-4AF7-CCA4-AA77-4A57FBE7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 GRU estimates and fits on 46L_50F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9E3C59-EFC1-0A65-7163-FA388694031F}"/>
              </a:ext>
            </a:extLst>
          </p:cNvPr>
          <p:cNvSpPr txBox="1"/>
          <p:nvPr/>
        </p:nvSpPr>
        <p:spPr>
          <a:xfrm>
            <a:off x="6684264" y="1344168"/>
            <a:ext cx="983894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[[9.28572168e-02 1.21255454e-01 7.49387067e+04 2.27269777e+00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6.29958672e-03]]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[[9.72394449e-02 1.00012748e-03 6.17459465e+05 5.62028135e+00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1.03108094e-02]]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2.64558159e+05 1.12669931e+00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1.49984374e-02]]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3.20217149e+05 2.04036946e+00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1.42842930e-02]]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3.47677822e+05 2.00706915e+00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4.68073080e-03]]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6.64696032e+05 3.06060388e+00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1.00015227e-04]]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4.75368218e+05 3.41017585e+00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1.00015227e-04]]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4.10412134e+05 1.14063254e+00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3.71899549e-02]]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6.91106697e+05 3.33589690e+00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2.39546687e-02]]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4.67508694e+05 3.31075334e+00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1.72674849e-02]]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1.57814223e-01 2.50974106e+05 3.67451014e+00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1.00015227e-04]]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5.02762715e+05 3.34513074e+00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1.86000482e-02]]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5.82624025e+05 3.47816516e+00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2.34065899e-02]]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5.28360451e+05 1.88677917e+00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1.57966305e-02]]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6.52083070e+05 3.31271185e+00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1.75296347e-02]]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4.89917557e+05 2.30154122e+00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1.53466009e-02]]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3.12677373e+05 2.53181085e+00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2.05700475e-02]]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4.70566466e+05 3.30417135e+00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1.70504714e-02]]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[[1.00061715e-04 1.00012748e-03 5.76233596e+05 4.52653615e+00</a:t>
            </a:r>
          </a:p>
          <a:p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  1.18003175e-02]]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A6541-50D0-29BE-33A2-A6D4712FA3F8}"/>
              </a:ext>
            </a:extLst>
          </p:cNvPr>
          <p:cNvSpPr txBox="1"/>
          <p:nvPr/>
        </p:nvSpPr>
        <p:spPr>
          <a:xfrm>
            <a:off x="10214429" y="132391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23, 2025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DD6D27-984E-A828-6CD7-13B76CCE1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674" y="1771650"/>
            <a:ext cx="5158974" cy="401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429EA-CE8F-32B0-DCB2-46E42974D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3BC1F-2C24-35F6-B8F5-32F3E0ADD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114" y="365125"/>
            <a:ext cx="9840685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Measuring Ca++ flux in BWZ cells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3CF24C-A0E1-3934-39AD-3B56EF87B4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6" t="7095" r="-83" b="4297"/>
          <a:stretch/>
        </p:blipFill>
        <p:spPr>
          <a:xfrm>
            <a:off x="430656" y="2845556"/>
            <a:ext cx="11913238" cy="264504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F70F96E-4E60-30D7-4EBE-93E0744C29FE}"/>
              </a:ext>
            </a:extLst>
          </p:cNvPr>
          <p:cNvGrpSpPr/>
          <p:nvPr/>
        </p:nvGrpSpPr>
        <p:grpSpPr>
          <a:xfrm>
            <a:off x="1908495" y="2845556"/>
            <a:ext cx="3116684" cy="696671"/>
            <a:chOff x="2742306" y="26318048"/>
            <a:chExt cx="3116684" cy="69667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D708E0-A846-35A5-A0E1-EEB97F693AFA}"/>
                </a:ext>
              </a:extLst>
            </p:cNvPr>
            <p:cNvSpPr txBox="1"/>
            <p:nvPr/>
          </p:nvSpPr>
          <p:spPr>
            <a:xfrm>
              <a:off x="2742306" y="26318048"/>
              <a:ext cx="27318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CD16 Stimulation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F680EFA-A06F-7A7A-EEA3-CB879FBDE4B5}"/>
                </a:ext>
              </a:extLst>
            </p:cNvPr>
            <p:cNvCxnSpPr>
              <a:cxnSpLocks/>
            </p:cNvCxnSpPr>
            <p:nvPr/>
          </p:nvCxnSpPr>
          <p:spPr>
            <a:xfrm>
              <a:off x="5274356" y="26768786"/>
              <a:ext cx="584634" cy="245933"/>
            </a:xfrm>
            <a:prstGeom prst="straightConnector1">
              <a:avLst/>
            </a:prstGeom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F786F34-CECA-2E3C-57FD-C2D8E2028EDA}"/>
              </a:ext>
            </a:extLst>
          </p:cNvPr>
          <p:cNvSpPr txBox="1"/>
          <p:nvPr/>
        </p:nvSpPr>
        <p:spPr>
          <a:xfrm>
            <a:off x="3274414" y="1956760"/>
            <a:ext cx="521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Mouse/ human CD16, CD3z, FceR1g transduced</a:t>
            </a:r>
          </a:p>
        </p:txBody>
      </p:sp>
    </p:spTree>
    <p:extLst>
      <p:ext uri="{BB962C8B-B14F-4D97-AF65-F5344CB8AC3E}">
        <p14:creationId xmlns:p14="http://schemas.microsoft.com/office/powerpoint/2010/main" val="4285852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0A64E-A0F3-40C6-1E98-213A172EC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2AA84E-1F80-7A47-9AA7-1546B12AC2E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24" t="14728" r="10141" b="19582"/>
          <a:stretch/>
        </p:blipFill>
        <p:spPr>
          <a:xfrm>
            <a:off x="0" y="1659879"/>
            <a:ext cx="6305949" cy="30472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32701-2668-E771-E354-2A9066E01F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528"/>
          <a:stretch/>
        </p:blipFill>
        <p:spPr>
          <a:xfrm>
            <a:off x="2939781" y="4903905"/>
            <a:ext cx="5418242" cy="197504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232F21F-CD88-0945-D3AE-7171C703CAF8}"/>
              </a:ext>
            </a:extLst>
          </p:cNvPr>
          <p:cNvSpPr txBox="1"/>
          <p:nvPr/>
        </p:nvSpPr>
        <p:spPr>
          <a:xfrm>
            <a:off x="-3159463" y="1463071"/>
            <a:ext cx="1219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Mouse CD16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742AA8-EAC9-DC67-54C2-C4EF9B63822E}"/>
              </a:ext>
            </a:extLst>
          </p:cNvPr>
          <p:cNvSpPr txBox="1"/>
          <p:nvPr/>
        </p:nvSpPr>
        <p:spPr>
          <a:xfrm>
            <a:off x="2874301" y="1346635"/>
            <a:ext cx="1219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/>
                <a:cs typeface="Arial"/>
              </a:rPr>
              <a:t>Human CD16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CCFF6-D262-C2BB-561E-8B5394CB9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5093" y="1738988"/>
            <a:ext cx="6436907" cy="253398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C110F75-9231-0B24-C18D-B26C33B6695E}"/>
              </a:ext>
            </a:extLst>
          </p:cNvPr>
          <p:cNvSpPr/>
          <p:nvPr/>
        </p:nvSpPr>
        <p:spPr>
          <a:xfrm>
            <a:off x="10114844" y="2777067"/>
            <a:ext cx="1998134" cy="293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2D7D841-2EAD-DFFB-8623-FB620113D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558" y="0"/>
            <a:ext cx="9840685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Measuring Ca++ flux in BWZ cells</a:t>
            </a:r>
          </a:p>
        </p:txBody>
      </p:sp>
    </p:spTree>
    <p:extLst>
      <p:ext uri="{BB962C8B-B14F-4D97-AF65-F5344CB8AC3E}">
        <p14:creationId xmlns:p14="http://schemas.microsoft.com/office/powerpoint/2010/main" val="295284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171E8-666F-CE52-CF9F-2CC0C2999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730068-3E9F-6EF9-6914-C05D64E75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98" y="971040"/>
            <a:ext cx="7335034" cy="3197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3EC557-009E-8933-CFDB-449BD3C85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219" y="3905346"/>
            <a:ext cx="3113762" cy="27022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4DFC39-D6E6-FF58-B4B2-1E05515D65B2}"/>
              </a:ext>
            </a:extLst>
          </p:cNvPr>
          <p:cNvSpPr txBox="1"/>
          <p:nvPr/>
        </p:nvSpPr>
        <p:spPr>
          <a:xfrm>
            <a:off x="-311290" y="279736"/>
            <a:ext cx="121984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Arial"/>
                <a:cs typeface="Arial"/>
              </a:rPr>
              <a:t>Modeling Ca++ flux to estimate parameters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DBF452-B096-03A7-13D7-2EE9F1E9E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109103" flipH="1">
            <a:off x="5303069" y="3222220"/>
            <a:ext cx="537302" cy="16945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BA1F4C-5B97-44C5-5D19-E2E8022172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4" t="4553" b="2647"/>
          <a:stretch/>
        </p:blipFill>
        <p:spPr>
          <a:xfrm>
            <a:off x="3251717" y="4488722"/>
            <a:ext cx="3998596" cy="23692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F29414-890E-A83B-78D2-9C39CA460490}"/>
              </a:ext>
            </a:extLst>
          </p:cNvPr>
          <p:cNvSpPr txBox="1"/>
          <p:nvPr/>
        </p:nvSpPr>
        <p:spPr>
          <a:xfrm>
            <a:off x="8647440" y="2767988"/>
            <a:ext cx="3544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Rule based model set up in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Vcell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F455A-DA85-8558-070C-F26B09EEB6E7}"/>
              </a:ext>
            </a:extLst>
          </p:cNvPr>
          <p:cNvSpPr txBox="1"/>
          <p:nvPr/>
        </p:nvSpPr>
        <p:spPr>
          <a:xfrm>
            <a:off x="6096000" y="3905346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pZAP70</a:t>
            </a:r>
          </a:p>
        </p:txBody>
      </p:sp>
    </p:spTree>
    <p:extLst>
      <p:ext uri="{BB962C8B-B14F-4D97-AF65-F5344CB8AC3E}">
        <p14:creationId xmlns:p14="http://schemas.microsoft.com/office/powerpoint/2010/main" val="502628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E4CFF-BE63-3522-0848-41DDED47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15D7B-C2AC-5EFC-7A21-6A6B89D3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binding parameters (Kon, </a:t>
            </a:r>
            <a:r>
              <a:rPr lang="en-US" dirty="0" err="1"/>
              <a:t>Koff</a:t>
            </a:r>
            <a:r>
              <a:rPr lang="en-US" dirty="0"/>
              <a:t>, C1, C2, 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085DF6-9ADD-C493-0DA5-584B5FCE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375" y="1835125"/>
            <a:ext cx="1807261" cy="12685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222E04-FE1B-1833-A7AA-ECBA3303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177" y="1835125"/>
            <a:ext cx="1807261" cy="1268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EB15BA-C544-7DF2-4CC3-E918D5E0E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7276" y="1835125"/>
            <a:ext cx="1807261" cy="12685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BA14AE-9319-72E9-5B2F-19C0EEE03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916" y="4012560"/>
            <a:ext cx="1932896" cy="1356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03DF2D-FF2D-D736-ED8B-A3BA98B86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8135" y="4035446"/>
            <a:ext cx="1802797" cy="13567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B0E7ED-D21E-2966-796E-3BF61DC77A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0612" y="4012560"/>
            <a:ext cx="1863617" cy="14025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A8AF65-1E64-8097-B538-F40B31854A8B}"/>
              </a:ext>
            </a:extLst>
          </p:cNvPr>
          <p:cNvSpPr txBox="1"/>
          <p:nvPr/>
        </p:nvSpPr>
        <p:spPr>
          <a:xfrm rot="16200000">
            <a:off x="1614291" y="3167389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Ca++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C3B28F-9CCC-9D1A-C2E8-DD5E0E87F5D3}"/>
              </a:ext>
            </a:extLst>
          </p:cNvPr>
          <p:cNvSpPr txBox="1"/>
          <p:nvPr/>
        </p:nvSpPr>
        <p:spPr>
          <a:xfrm>
            <a:off x="5666806" y="5651628"/>
            <a:ext cx="1490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(s)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6A8691-16C2-7B5E-D3F5-15E0F518CDFE}"/>
              </a:ext>
            </a:extLst>
          </p:cNvPr>
          <p:cNvSpPr txBox="1"/>
          <p:nvPr/>
        </p:nvSpPr>
        <p:spPr>
          <a:xfrm>
            <a:off x="3079936" y="1498795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46L+50F</a:t>
            </a:r>
            <a:endParaRPr lang="en-US" b="0" baseline="-25000" dirty="0">
              <a:ea typeface="Cambria Math" panose="02040503050406030204" pitchFamily="18" charset="0"/>
            </a:endParaRPr>
          </a:p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E65BE-3482-CB60-AA2B-2D91AB2BACA3}"/>
              </a:ext>
            </a:extLst>
          </p:cNvPr>
          <p:cNvSpPr txBox="1"/>
          <p:nvPr/>
        </p:nvSpPr>
        <p:spPr>
          <a:xfrm>
            <a:off x="5154585" y="1498795"/>
            <a:ext cx="14526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46L+50F+53V</a:t>
            </a:r>
            <a:endParaRPr lang="en-US" b="0" baseline="-25000" dirty="0">
              <a:ea typeface="Cambria Math" panose="020405030504060302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82F892E-FCA6-C8C9-312C-28CFA7C18561}"/>
                  </a:ext>
                </a:extLst>
              </p:cNvPr>
              <p:cNvSpPr txBox="1"/>
              <p:nvPr/>
            </p:nvSpPr>
            <p:spPr>
              <a:xfrm>
                <a:off x="7558905" y="1506022"/>
                <a:ext cx="14216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Human CD3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0EA2D0-B3A3-6D8E-88A9-C6E4F48320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905" y="1506022"/>
                <a:ext cx="1421608" cy="369332"/>
              </a:xfrm>
              <a:prstGeom prst="rect">
                <a:avLst/>
              </a:prstGeom>
              <a:blipFill>
                <a:blip r:embed="rId8"/>
                <a:stretch>
                  <a:fillRect l="-3540" t="-6667" r="-619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EF0821F7-72FF-C20D-8EA8-7C2B8244F070}"/>
              </a:ext>
            </a:extLst>
          </p:cNvPr>
          <p:cNvSpPr txBox="1"/>
          <p:nvPr/>
        </p:nvSpPr>
        <p:spPr>
          <a:xfrm>
            <a:off x="3194073" y="3638191"/>
            <a:ext cx="99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46L+53V</a:t>
            </a:r>
            <a:endParaRPr lang="en-US" b="0" baseline="-25000" dirty="0">
              <a:ea typeface="Cambria Math" panose="02040503050406030204" pitchFamily="18" charset="0"/>
            </a:endParaRP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8A96DDAB-FC94-CEBD-8856-3C409F4A8F04}"/>
                  </a:ext>
                </a:extLst>
              </p:cNvPr>
              <p:cNvSpPr txBox="1"/>
              <p:nvPr/>
            </p:nvSpPr>
            <p:spPr>
              <a:xfrm>
                <a:off x="5549853" y="3638191"/>
                <a:ext cx="10922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Fc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R1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endParaRPr lang="en-US" b="0" baseline="-250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0DDE89A-A1EB-3AA8-E625-7E9A701BC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9853" y="3638191"/>
                <a:ext cx="1092293" cy="369332"/>
              </a:xfrm>
              <a:prstGeom prst="rect">
                <a:avLst/>
              </a:prstGeom>
              <a:blipFill>
                <a:blip r:embed="rId9"/>
                <a:stretch>
                  <a:fillRect l="-454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9201CB70-5CB3-1B83-5716-13876776047C}"/>
              </a:ext>
            </a:extLst>
          </p:cNvPr>
          <p:cNvSpPr txBox="1"/>
          <p:nvPr/>
        </p:nvSpPr>
        <p:spPr>
          <a:xfrm>
            <a:off x="8171289" y="3638191"/>
            <a:ext cx="5164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46L</a:t>
            </a:r>
            <a:endParaRPr lang="en-US" b="0" baseline="-25000" dirty="0">
              <a:ea typeface="Cambria Math" panose="02040503050406030204" pitchFamily="18" charset="0"/>
            </a:endParaRPr>
          </a:p>
          <a:p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8F97EB6-81BC-26BA-B33E-BE8E769A24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3361" y="4007523"/>
            <a:ext cx="2124739" cy="14914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B66DD55-8957-39F5-4A1B-0DDF2318221C}"/>
              </a:ext>
            </a:extLst>
          </p:cNvPr>
          <p:cNvSpPr txBox="1"/>
          <p:nvPr/>
        </p:nvSpPr>
        <p:spPr>
          <a:xfrm>
            <a:off x="10544699" y="3638191"/>
            <a:ext cx="502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WT</a:t>
            </a:r>
            <a:endParaRPr lang="en-US" b="0" baseline="-25000" dirty="0">
              <a:ea typeface="Cambria Math" panose="020405030504060302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79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681B4-E782-C8EF-920C-93A488F7F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DFF0E-4CD7-D66A-009F-B7E4EB7C6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471" y="110489"/>
            <a:ext cx="11150529" cy="1325563"/>
          </a:xfrm>
        </p:spPr>
        <p:txBody>
          <a:bodyPr>
            <a:normAutofit/>
          </a:bodyPr>
          <a:lstStyle/>
          <a:p>
            <a:r>
              <a:rPr lang="en-US" dirty="0"/>
              <a:t>II. Surrogate model for Ca++ trajectories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47B49C-6691-AA3E-ECA7-04AA0ACDF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1" y="2964638"/>
            <a:ext cx="4156755" cy="29177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99187E-C860-047F-153D-83798EEFCD37}"/>
              </a:ext>
            </a:extLst>
          </p:cNvPr>
          <p:cNvSpPr txBox="1"/>
          <p:nvPr/>
        </p:nvSpPr>
        <p:spPr>
          <a:xfrm rot="16200000">
            <a:off x="4756681" y="3979604"/>
            <a:ext cx="14847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&lt;Ca++&gt;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9D497C-1D32-580E-F12A-BC2D885DABD7}"/>
              </a:ext>
            </a:extLst>
          </p:cNvPr>
          <p:cNvSpPr txBox="1"/>
          <p:nvPr/>
        </p:nvSpPr>
        <p:spPr>
          <a:xfrm>
            <a:off x="7447257" y="5968601"/>
            <a:ext cx="14906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Time (s)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0E080A-0EBD-B2A2-FDA2-DF3861253E7F}"/>
              </a:ext>
            </a:extLst>
          </p:cNvPr>
          <p:cNvSpPr txBox="1"/>
          <p:nvPr/>
        </p:nvSpPr>
        <p:spPr>
          <a:xfrm>
            <a:off x="870857" y="1497197"/>
            <a:ext cx="847328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 err="1"/>
              <a:t>Bionetgen</a:t>
            </a:r>
            <a:r>
              <a:rPr lang="en-US" sz="2400" dirty="0"/>
              <a:t> runs for rule-based models may takes longer time</a:t>
            </a:r>
          </a:p>
          <a:p>
            <a:pPr marL="342900" indent="-342900">
              <a:buAutoNum type="arabicPeriod"/>
            </a:pPr>
            <a:r>
              <a:rPr lang="en-US" sz="2400" dirty="0"/>
              <a:t>Finding moments (e.g., mean) could be time consuming</a:t>
            </a:r>
          </a:p>
          <a:p>
            <a:pPr marL="342900" indent="-342900">
              <a:buAutoNum type="arabicPeriod"/>
            </a:pPr>
            <a:r>
              <a:rPr lang="en-US" sz="2400" dirty="0"/>
              <a:t>Parameter estimation in moments could take long time </a:t>
            </a:r>
          </a:p>
          <a:p>
            <a:pPr marL="342900" indent="-342900">
              <a:buAutoNum type="arabicPeriod"/>
            </a:pPr>
            <a:r>
              <a:rPr lang="en-US" sz="2400" dirty="0"/>
              <a:t>Can surrogate model can help?</a:t>
            </a:r>
          </a:p>
        </p:txBody>
      </p:sp>
    </p:spTree>
    <p:extLst>
      <p:ext uri="{BB962C8B-B14F-4D97-AF65-F5344CB8AC3E}">
        <p14:creationId xmlns:p14="http://schemas.microsoft.com/office/powerpoint/2010/main" val="4256943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624087-0137-53AB-D3F2-E45AB4BF7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" y="1522056"/>
            <a:ext cx="3477088" cy="24784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CA05D3-EBB9-94AD-66C6-EE0A6AB030F7}"/>
              </a:ext>
            </a:extLst>
          </p:cNvPr>
          <p:cNvSpPr txBox="1"/>
          <p:nvPr/>
        </p:nvSpPr>
        <p:spPr>
          <a:xfrm>
            <a:off x="433089" y="228599"/>
            <a:ext cx="9727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GRU prediction for single feature Ca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232F16C-2B4D-48AB-BD2A-187E34C820DD}"/>
              </a:ext>
            </a:extLst>
          </p:cNvPr>
          <p:cNvSpPr txBox="1"/>
          <p:nvPr/>
        </p:nvSpPr>
        <p:spPr>
          <a:xfrm>
            <a:off x="9960429" y="27476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15,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D7013C-00DA-66B7-46D1-08807F3D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850" y="1466384"/>
            <a:ext cx="3489779" cy="24875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78A867-F7AA-0D33-D515-8018241618FA}"/>
              </a:ext>
            </a:extLst>
          </p:cNvPr>
          <p:cNvSpPr txBox="1"/>
          <p:nvPr/>
        </p:nvSpPr>
        <p:spPr>
          <a:xfrm>
            <a:off x="1698098" y="1097077"/>
            <a:ext cx="104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Maitreya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A2DA04-5582-721C-936F-7AE8B9159C47}"/>
              </a:ext>
            </a:extLst>
          </p:cNvPr>
          <p:cNvSpPr txBox="1"/>
          <p:nvPr/>
        </p:nvSpPr>
        <p:spPr>
          <a:xfrm>
            <a:off x="9549119" y="1174060"/>
            <a:ext cx="568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26EE419-74DB-56C9-CD3B-5F08B1182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7620" y="1457338"/>
            <a:ext cx="3489779" cy="248752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4BB23E0-6E1A-B210-9FF0-FF58412B08AF}"/>
              </a:ext>
            </a:extLst>
          </p:cNvPr>
          <p:cNvSpPr txBox="1"/>
          <p:nvPr/>
        </p:nvSpPr>
        <p:spPr>
          <a:xfrm>
            <a:off x="5906940" y="1097052"/>
            <a:ext cx="568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try1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C9A2A2-EFF5-4CA7-8453-99A4C2A8EC71}"/>
              </a:ext>
            </a:extLst>
          </p:cNvPr>
          <p:cNvSpPr txBox="1"/>
          <p:nvPr/>
        </p:nvSpPr>
        <p:spPr>
          <a:xfrm>
            <a:off x="7285504" y="6476158"/>
            <a:ext cx="6890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Train Loss: 0.0242, Validation Loss: 0.0219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FB4E98-69C0-27B7-5AD6-D9AD0939A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9916" y="4117018"/>
            <a:ext cx="3311144" cy="23716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04879B-8AD7-FEF0-F3CF-C15C1D3B7868}"/>
              </a:ext>
            </a:extLst>
          </p:cNvPr>
          <p:cNvSpPr txBox="1"/>
          <p:nvPr/>
        </p:nvSpPr>
        <p:spPr>
          <a:xfrm>
            <a:off x="0" y="6266865"/>
            <a:ext cx="70439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[[1.00061715e-04 1.00012748e-03 6.16701192e+05 3.63310336e+00</a:t>
            </a:r>
          </a:p>
          <a:p>
            <a:r>
              <a:rPr lang="en-US" dirty="0"/>
              <a:t>  1.31592696e-02]]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47D04E-150E-B833-9ADC-06260F963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3096" y="4170352"/>
            <a:ext cx="3090947" cy="22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8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B20CA-AB13-E7BF-E3AB-98347A3C9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MSE between training data and 46L_50F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4835D9-680E-A3B8-DD58-DFD8AAED7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71" y="1906588"/>
            <a:ext cx="5742979" cy="4176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1888419-0985-B3B3-EB22-FAEC9FD768F5}"/>
              </a:ext>
            </a:extLst>
          </p:cNvPr>
          <p:cNvSpPr txBox="1"/>
          <p:nvPr/>
        </p:nvSpPr>
        <p:spPr>
          <a:xfrm>
            <a:off x="9960429" y="274765"/>
            <a:ext cx="1540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April 16, 2025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1966BC-0BE4-8223-819E-F2A5C149B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5505" y="2340323"/>
            <a:ext cx="4362451" cy="31095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5435AC-D79A-BD36-C960-9161603EBF44}"/>
              </a:ext>
            </a:extLst>
          </p:cNvPr>
          <p:cNvSpPr txBox="1"/>
          <p:nvPr/>
        </p:nvSpPr>
        <p:spPr>
          <a:xfrm>
            <a:off x="7250486" y="1900270"/>
            <a:ext cx="4334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Yes, training data had trajectory it could fit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C4EF5-CD26-3648-4859-C370A565C83B}"/>
              </a:ext>
            </a:extLst>
          </p:cNvPr>
          <p:cNvSpPr txBox="1"/>
          <p:nvPr/>
        </p:nvSpPr>
        <p:spPr>
          <a:xfrm>
            <a:off x="8922343" y="5449890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02C69F-DC35-DA73-1D05-6429D02B196E}"/>
              </a:ext>
            </a:extLst>
          </p:cNvPr>
          <p:cNvSpPr txBox="1"/>
          <p:nvPr/>
        </p:nvSpPr>
        <p:spPr>
          <a:xfrm rot="16200000">
            <a:off x="6744326" y="3540838"/>
            <a:ext cx="468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258E7B-8BBE-747A-7089-89C499EE0452}"/>
              </a:ext>
            </a:extLst>
          </p:cNvPr>
          <p:cNvSpPr txBox="1"/>
          <p:nvPr/>
        </p:nvSpPr>
        <p:spPr>
          <a:xfrm>
            <a:off x="6912429" y="5819222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 err="1">
                <a:effectLst/>
                <a:latin typeface="Menlo" panose="020B0609030804020204" pitchFamily="49" charset="0"/>
              </a:rPr>
              <a:t>kon</a:t>
            </a:r>
            <a:r>
              <a:rPr lang="en-US" sz="1200" b="0" i="0" dirty="0">
                <a:effectLst/>
                <a:latin typeface="Menlo" panose="020B0609030804020204" pitchFamily="49" charset="0"/>
              </a:rPr>
              <a:t>=0.055000749940834</a:t>
            </a:r>
          </a:p>
          <a:p>
            <a:r>
              <a:rPr lang="en-US" sz="1200" b="0" i="0" dirty="0" err="1">
                <a:effectLst/>
                <a:latin typeface="Menlo" panose="020B0609030804020204" pitchFamily="49" charset="0"/>
              </a:rPr>
              <a:t>koff</a:t>
            </a:r>
            <a:r>
              <a:rPr lang="en-US" sz="1200" b="0" i="0" dirty="0">
                <a:effectLst/>
                <a:latin typeface="Menlo" panose="020B0609030804020204" pitchFamily="49" charset="0"/>
              </a:rPr>
              <a:t>=0.0679472954711275</a:t>
            </a:r>
          </a:p>
          <a:p>
            <a:r>
              <a:rPr lang="en-US" sz="1200" b="0" i="0" dirty="0">
                <a:effectLst/>
                <a:latin typeface="Menlo" panose="020B0609030804020204" pitchFamily="49" charset="0"/>
              </a:rPr>
              <a:t>C1=99211.25556948685 </a:t>
            </a:r>
          </a:p>
          <a:p>
            <a:r>
              <a:rPr lang="en-US" sz="1200" b="0" i="0" dirty="0">
                <a:effectLst/>
                <a:latin typeface="Menlo" panose="020B0609030804020204" pitchFamily="49" charset="0"/>
              </a:rPr>
              <a:t>C2=1.1964140281878095 </a:t>
            </a:r>
          </a:p>
          <a:p>
            <a:r>
              <a:rPr lang="en-US" sz="1200" b="0" i="0" dirty="0">
                <a:effectLst/>
                <a:latin typeface="Menlo" panose="020B0609030804020204" pitchFamily="49" charset="0"/>
              </a:rPr>
              <a:t>g=0.0051028482720157</a:t>
            </a:r>
            <a:endParaRPr lang="en-US" sz="12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FEC17E2-7B5E-F509-D5CF-4A8C75E2425E}"/>
              </a:ext>
            </a:extLst>
          </p:cNvPr>
          <p:cNvSpPr/>
          <p:nvPr/>
        </p:nvSpPr>
        <p:spPr>
          <a:xfrm>
            <a:off x="1436914" y="5192486"/>
            <a:ext cx="370115" cy="62673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03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8256</TotalTime>
  <Words>1050</Words>
  <Application>Microsoft Macintosh PowerPoint</Application>
  <PresentationFormat>Widescreen</PresentationFormat>
  <Paragraphs>186</Paragraphs>
  <Slides>20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Menlo</vt:lpstr>
      <vt:lpstr>Wingdings</vt:lpstr>
      <vt:lpstr>Office Theme</vt:lpstr>
      <vt:lpstr>PowerPoint Presentation</vt:lpstr>
      <vt:lpstr>PowerPoint Presentation</vt:lpstr>
      <vt:lpstr>Measuring Ca++ flux in BWZ cells</vt:lpstr>
      <vt:lpstr>Measuring Ca++ flux in BWZ cells</vt:lpstr>
      <vt:lpstr>PowerPoint Presentation</vt:lpstr>
      <vt:lpstr>Estimating binding parameters (Kon, Koff, C1, C2, g)</vt:lpstr>
      <vt:lpstr>II. Surrogate model for Ca++ trajectories</vt:lpstr>
      <vt:lpstr>PowerPoint Presentation</vt:lpstr>
      <vt:lpstr>MSE between training data and 46L_50F</vt:lpstr>
      <vt:lpstr>Loss landscape in training data (kon, koff, loss)</vt:lpstr>
      <vt:lpstr>Loss landscape in training data (C1, C2,loss)</vt:lpstr>
      <vt:lpstr>Loss landscape in training data </vt:lpstr>
      <vt:lpstr>Fit with minimum MSE</vt:lpstr>
      <vt:lpstr>MSE between training data and 46L_50F</vt:lpstr>
      <vt:lpstr>MSE between training data and 46L_50F</vt:lpstr>
      <vt:lpstr>Three features included in training (mean Ca, h, pZAP)</vt:lpstr>
      <vt:lpstr>PowerPoint Presentation</vt:lpstr>
      <vt:lpstr>Fit with minimum 5 MSEs</vt:lpstr>
      <vt:lpstr>GRU estimates  PSO</vt:lpstr>
      <vt:lpstr>20 GRU estimates and fits on 46L_50F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Nayak, Indrani</dc:creator>
  <cp:lastModifiedBy>Nayak, Indrani</cp:lastModifiedBy>
  <cp:revision>254</cp:revision>
  <dcterms:created xsi:type="dcterms:W3CDTF">2025-02-10T23:05:49Z</dcterms:created>
  <dcterms:modified xsi:type="dcterms:W3CDTF">2025-04-24T00:47:34Z</dcterms:modified>
</cp:coreProperties>
</file>